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-263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6CFC-9B24-CB47-BCC4-1F872E2FC332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C3BC-B62D-0841-82A5-6856CCE33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8C3BC-B62D-0841-82A5-6856CCE336C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318A70-3454-054F-89FB-5BBE32D416EE}" type="datetimeFigureOut">
              <a:rPr lang="en-US" smtClean="0"/>
              <a:t>5/31/16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86013E-55EC-7842-82DB-9D6B11B0F8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1983"/>
            <a:ext cx="7086600" cy="1847850"/>
          </a:xfrm>
        </p:spPr>
        <p:txBody>
          <a:bodyPr/>
          <a:lstStyle/>
          <a:p>
            <a:r>
              <a:rPr lang="en-US" dirty="0" smtClean="0"/>
              <a:t>The Critical Period 1783-1789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3814" y="5105400"/>
            <a:ext cx="7707292" cy="17526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4800" b="1" dirty="0" smtClean="0"/>
              <a:t>What does this term mean?</a:t>
            </a:r>
            <a:endParaRPr lang="en-US" sz="4800" b="1" dirty="0"/>
          </a:p>
        </p:txBody>
      </p:sp>
      <p:pic>
        <p:nvPicPr>
          <p:cNvPr id="4" name="Picture 3" descr="1024px-US_flag_13_stars_–_Betsy_Ro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14" y="2082313"/>
            <a:ext cx="4634469" cy="2439533"/>
          </a:xfrm>
          <a:prstGeom prst="rect">
            <a:avLst/>
          </a:prstGeom>
        </p:spPr>
      </p:pic>
      <p:pic>
        <p:nvPicPr>
          <p:cNvPr id="5" name="Picture 4" descr="Painting of the signing of the United States Constitution"/>
          <p:cNvPicPr>
            <a:picLocks noChangeAspect="1" noChangeArrowheads="1"/>
          </p:cNvPicPr>
          <p:nvPr/>
        </p:nvPicPr>
        <p:blipFill>
          <a:blip r:embed="rId4"/>
          <a:srcRect l="8421" t="10770" r="9474" b="10770"/>
          <a:stretch>
            <a:fillRect/>
          </a:stretch>
        </p:blipFill>
        <p:spPr bwMode="auto">
          <a:xfrm>
            <a:off x="5628283" y="3068068"/>
            <a:ext cx="3490281" cy="228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6334435" cy="1339009"/>
          </a:xfrm>
        </p:spPr>
        <p:txBody>
          <a:bodyPr/>
          <a:lstStyle/>
          <a:p>
            <a:r>
              <a:rPr lang="en-US" dirty="0" smtClean="0"/>
              <a:t>Shays’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9373"/>
            <a:ext cx="5339897" cy="5928627"/>
          </a:xfrm>
        </p:spPr>
        <p:txBody>
          <a:bodyPr>
            <a:noAutofit/>
          </a:bodyPr>
          <a:lstStyle/>
          <a:p>
            <a:pPr marL="382588" indent="-342900">
              <a:lnSpc>
                <a:spcPct val="90000"/>
              </a:lnSpc>
              <a:buClr>
                <a:srgbClr val="8000FF"/>
              </a:buClr>
              <a:buFont typeface="Helvetica" pitchFamily="-105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The farmers were taken into court, jailed and land was taken away.</a:t>
            </a:r>
            <a:endParaRPr lang="en-US" sz="2200" dirty="0" smtClean="0">
              <a:solidFill>
                <a:srgbClr val="000000"/>
              </a:solidFill>
              <a:ea typeface="ヒラギノ角ゴ ProN W3" pitchFamily="-105" charset="-128"/>
              <a:cs typeface="Candara "/>
              <a:sym typeface="Chalkboard" pitchFamily="-105" charset="0"/>
            </a:endParaRPr>
          </a:p>
          <a:p>
            <a:pPr marL="382588" indent="-342900">
              <a:lnSpc>
                <a:spcPct val="90000"/>
              </a:lnSpc>
              <a:buClr>
                <a:srgbClr val="8000FF"/>
              </a:buClr>
              <a:buFont typeface="Helvetica" pitchFamily="-105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1786</a:t>
            </a:r>
            <a:r>
              <a:rPr lang="en-US" sz="2200" dirty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-</a:t>
            </a: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 an armed revolt by farmers against the state (MA) government took place. </a:t>
            </a:r>
            <a:endParaRPr lang="en-US" sz="2200" dirty="0" smtClean="0">
              <a:solidFill>
                <a:srgbClr val="000000"/>
              </a:solidFill>
              <a:ea typeface="ヒラギノ角ゴ ProN W3" pitchFamily="-105" charset="-128"/>
              <a:cs typeface="Candara "/>
              <a:sym typeface="Chalkboard" pitchFamily="-105" charset="0"/>
            </a:endParaRPr>
          </a:p>
          <a:p>
            <a:pPr marL="382588" indent="-342900">
              <a:lnSpc>
                <a:spcPct val="90000"/>
              </a:lnSpc>
              <a:buClr>
                <a:srgbClr val="8000FF"/>
              </a:buClr>
              <a:buFont typeface="Helvetica" pitchFamily="-105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Led by </a:t>
            </a:r>
            <a:r>
              <a:rPr lang="en-US" sz="2200" b="1" u="sng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Daniel Shays</a:t>
            </a: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, farmers began to forcibly </a:t>
            </a:r>
            <a:r>
              <a:rPr lang="en-US" sz="2200" u="sng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prevent</a:t>
            </a: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 (stop) courts from meeting so they couldn’t take anyone else’s land away or put them in jail. </a:t>
            </a:r>
            <a:endParaRPr lang="en-US" sz="2200" dirty="0" smtClean="0">
              <a:solidFill>
                <a:srgbClr val="000000"/>
              </a:solidFill>
              <a:ea typeface="ヒラギノ角ゴ ProN W3" pitchFamily="-105" charset="-128"/>
              <a:cs typeface="Candara "/>
              <a:sym typeface="Chalkboard" pitchFamily="-105" charset="0"/>
            </a:endParaRPr>
          </a:p>
          <a:p>
            <a:pPr marL="382588" indent="-342900">
              <a:lnSpc>
                <a:spcPct val="90000"/>
              </a:lnSpc>
              <a:buClr>
                <a:srgbClr val="8000FF"/>
              </a:buClr>
              <a:buFont typeface="Helvetica" pitchFamily="-105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1787</a:t>
            </a:r>
            <a:r>
              <a:rPr lang="en-US" sz="2200" dirty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-</a:t>
            </a: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 the Governor sent 4,400 men against the rebels and the rebels were defeated.</a:t>
            </a:r>
            <a:endParaRPr lang="en-US" sz="2200" dirty="0" smtClean="0">
              <a:solidFill>
                <a:srgbClr val="000000"/>
              </a:solidFill>
              <a:ea typeface="ヒラギノ角ゴ ProN W3" pitchFamily="-105" charset="-128"/>
              <a:cs typeface="Candara "/>
              <a:sym typeface="Chalkboard" pitchFamily="-105" charset="0"/>
            </a:endParaRPr>
          </a:p>
          <a:p>
            <a:pPr marL="382588" indent="-342900">
              <a:lnSpc>
                <a:spcPct val="90000"/>
              </a:lnSpc>
              <a:buClr>
                <a:srgbClr val="0000FF"/>
              </a:buClr>
              <a:buFont typeface="Helvetica" pitchFamily="-105" charset="0"/>
              <a:buChar char="•"/>
            </a:pP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Shays and the other rebels were </a:t>
            </a:r>
            <a:r>
              <a:rPr lang="en-US" sz="2200" b="1" u="sng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pardoned</a:t>
            </a:r>
            <a:r>
              <a:rPr lang="en-US" sz="2200" dirty="0" smtClean="0">
                <a:solidFill>
                  <a:srgbClr val="000000"/>
                </a:solidFill>
                <a:ea typeface="Chalkboard" pitchFamily="-105" charset="0"/>
                <a:cs typeface="Candara "/>
                <a:sym typeface="Chalkboard" pitchFamily="-105" charset="0"/>
              </a:rPr>
              <a:t> (an official act of forgiveness)</a:t>
            </a:r>
            <a:endParaRPr lang="en-US" sz="2200" dirty="0" smtClean="0">
              <a:solidFill>
                <a:srgbClr val="000000"/>
              </a:solidFill>
              <a:ea typeface="ヒラギノ角ゴ ProN W3" pitchFamily="-105" charset="-128"/>
              <a:cs typeface="Candara "/>
              <a:sym typeface="Chalkboard" pitchFamily="-105" charset="0"/>
            </a:endParaRPr>
          </a:p>
          <a:p>
            <a:endParaRPr lang="en-US" dirty="0">
              <a:solidFill>
                <a:srgbClr val="000000"/>
              </a:solidFill>
              <a:cs typeface="Candara "/>
            </a:endParaRPr>
          </a:p>
        </p:txBody>
      </p:sp>
      <p:pic>
        <p:nvPicPr>
          <p:cNvPr id="5" name="Content Placeholder 3" descr="shays.jpg"/>
          <p:cNvPicPr>
            <a:picLocks noChangeAspect="1"/>
          </p:cNvPicPr>
          <p:nvPr/>
        </p:nvPicPr>
        <p:blipFill rotWithShape="1">
          <a:blip r:embed="rId2"/>
          <a:srcRect l="83" t="77" r="-44" b="-77"/>
          <a:stretch/>
        </p:blipFill>
        <p:spPr>
          <a:xfrm>
            <a:off x="5364823" y="0"/>
            <a:ext cx="3760889" cy="672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Conclusion?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63" y="1022311"/>
            <a:ext cx="7272339" cy="432425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Based on the many problems of the country, the United States realized the Articles of Confederation was a </a:t>
            </a:r>
            <a:r>
              <a:rPr lang="en-US" b="1" u="sng" dirty="0" smtClean="0"/>
              <a:t>FAILED</a:t>
            </a:r>
            <a:r>
              <a:rPr lang="en-US" dirty="0" smtClean="0"/>
              <a:t> government!</a:t>
            </a:r>
            <a:endParaRPr lang="en-US" b="1" u="sng" dirty="0"/>
          </a:p>
        </p:txBody>
      </p:sp>
      <p:pic>
        <p:nvPicPr>
          <p:cNvPr id="4" name="Picture 3" descr="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13" y="2741650"/>
            <a:ext cx="2823949" cy="3839171"/>
          </a:xfrm>
          <a:prstGeom prst="rect">
            <a:avLst/>
          </a:prstGeom>
        </p:spPr>
      </p:pic>
      <p:pic>
        <p:nvPicPr>
          <p:cNvPr id="6" name="Picture 5" descr="cancel_delete_block_reje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269" y="2155528"/>
            <a:ext cx="4702472" cy="4702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Articles of Confederation established a</a:t>
            </a:r>
          </a:p>
          <a:p>
            <a:pPr marL="457200" indent="-457200">
              <a:buAutoNum type="alphaUcPeriod"/>
            </a:pPr>
            <a:r>
              <a:rPr lang="en-US" dirty="0" smtClean="0"/>
              <a:t>Congress </a:t>
            </a:r>
          </a:p>
          <a:p>
            <a:pPr marL="457200" indent="-457200">
              <a:buAutoNum type="alphaUcPeriod"/>
            </a:pPr>
            <a:r>
              <a:rPr lang="en-US" dirty="0" smtClean="0"/>
              <a:t>A powerful president</a:t>
            </a:r>
          </a:p>
          <a:p>
            <a:pPr marL="457200" indent="-457200">
              <a:buAutoNum type="alphaUcPeriod"/>
            </a:pPr>
            <a:r>
              <a:rPr lang="en-US" dirty="0" smtClean="0"/>
              <a:t>A strong federal government</a:t>
            </a:r>
          </a:p>
          <a:p>
            <a:pPr marL="457200" indent="-457200">
              <a:buAutoNum type="alphaUcPeriod"/>
            </a:pPr>
            <a:r>
              <a:rPr lang="en-US" dirty="0" smtClean="0"/>
              <a:t>None of the 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</a:t>
            </a:r>
            <a:r>
              <a:rPr lang="en-US" dirty="0" smtClean="0"/>
              <a:t>Answer #</a:t>
            </a: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 smtClean="0"/>
              <a:t>A. Congress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78691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Question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was a power of the Articles of Confederation?</a:t>
            </a:r>
          </a:p>
          <a:p>
            <a:pPr marL="457200" indent="-457200">
              <a:buAutoNum type="alphaUcPeriod"/>
            </a:pPr>
            <a:r>
              <a:rPr lang="en-US" dirty="0" smtClean="0"/>
              <a:t>To establish an army and navy.</a:t>
            </a:r>
          </a:p>
          <a:p>
            <a:pPr marL="457200" indent="-457200">
              <a:buAutoNum type="alphaUcPeriod"/>
            </a:pPr>
            <a:r>
              <a:rPr lang="en-US" dirty="0" smtClean="0"/>
              <a:t>To regulate trade between the states.</a:t>
            </a:r>
          </a:p>
          <a:p>
            <a:pPr marL="457200" indent="-457200">
              <a:buAutoNum type="alphaUcPeriod"/>
            </a:pPr>
            <a:r>
              <a:rPr lang="en-US" dirty="0" smtClean="0"/>
              <a:t>To make the states honor </a:t>
            </a:r>
            <a:r>
              <a:rPr lang="en-US" dirty="0" smtClean="0"/>
              <a:t>promises.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To regulate the value of money.</a:t>
            </a:r>
          </a:p>
          <a:p>
            <a:pPr marL="457200" indent="-4572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Answer #</a:t>
            </a:r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A. To </a:t>
            </a:r>
            <a:r>
              <a:rPr lang="en-US" sz="4000" dirty="0"/>
              <a:t>establish an army and navy</a:t>
            </a:r>
          </a:p>
        </p:txBody>
      </p:sp>
    </p:spTree>
    <p:extLst>
      <p:ext uri="{BB962C8B-B14F-4D97-AF65-F5344CB8AC3E}">
        <p14:creationId xmlns:p14="http://schemas.microsoft.com/office/powerpoint/2010/main" val="346549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Question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899" y="1801906"/>
            <a:ext cx="8290101" cy="47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of the following is true?</a:t>
            </a:r>
          </a:p>
          <a:p>
            <a:pPr marL="0" indent="0">
              <a:buNone/>
            </a:pPr>
            <a:r>
              <a:rPr lang="en-US" dirty="0" smtClean="0"/>
              <a:t>A. Larger states were represented more heavily than smaller states in Congress under the Articles of Confederation.</a:t>
            </a:r>
          </a:p>
          <a:p>
            <a:pPr marL="0" indent="0">
              <a:buNone/>
            </a:pPr>
            <a:r>
              <a:rPr lang="en-US" dirty="0" smtClean="0"/>
              <a:t>B. The states and the Federal government had equal power under the Articles of Confederation.</a:t>
            </a:r>
          </a:p>
          <a:p>
            <a:pPr marL="0" indent="0">
              <a:buNone/>
            </a:pPr>
            <a:r>
              <a:rPr lang="en-US" dirty="0" smtClean="0"/>
              <a:t>C. The Federal government was more powerful than the states under the the Articles of Confederation.</a:t>
            </a:r>
          </a:p>
          <a:p>
            <a:pPr marL="0" indent="0">
              <a:buNone/>
            </a:pPr>
            <a:r>
              <a:rPr lang="en-US" dirty="0" smtClean="0"/>
              <a:t>D. The states were more powerful than the Federal government under the Articles of Confederation.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1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Answer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D. The states were more powerful than the Federal government under the Articles of Confederation.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7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Question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Land Ordinance of 1785</a:t>
            </a:r>
          </a:p>
          <a:p>
            <a:pPr marL="0" indent="0">
              <a:buNone/>
            </a:pPr>
            <a:r>
              <a:rPr lang="en-US" dirty="0" smtClean="0"/>
              <a:t>A. Allowed territories to become states in the population reached 60,000 free citizens. </a:t>
            </a:r>
          </a:p>
          <a:p>
            <a:pPr marL="0" indent="0">
              <a:buNone/>
            </a:pPr>
            <a:r>
              <a:rPr lang="en-US" dirty="0" smtClean="0"/>
              <a:t>B. Banned slavery in the Northwest territory.</a:t>
            </a:r>
          </a:p>
          <a:p>
            <a:pPr marL="0" indent="0">
              <a:buNone/>
            </a:pPr>
            <a:r>
              <a:rPr lang="en-US" dirty="0" smtClean="0"/>
              <a:t>C. Divided land into 6 square mile segments.</a:t>
            </a:r>
          </a:p>
          <a:p>
            <a:pPr marL="0" indent="0">
              <a:buNone/>
            </a:pPr>
            <a:r>
              <a:rPr lang="en-US" dirty="0" smtClean="0"/>
              <a:t>D. Had no impact on the development of the country.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Answer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801906"/>
            <a:ext cx="7561518" cy="43242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C</a:t>
            </a:r>
            <a:r>
              <a:rPr lang="en-US" sz="6000" dirty="0"/>
              <a:t>. Divided land into 6 square mile segments.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0198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98390"/>
            <a:ext cx="7272339" cy="1339009"/>
          </a:xfrm>
        </p:spPr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759" y="3197596"/>
            <a:ext cx="4829241" cy="3365889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government of the U.S. (</a:t>
            </a:r>
            <a:r>
              <a:rPr lang="en-US" b="1" dirty="0" smtClean="0"/>
              <a:t>written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dirty="0" smtClean="0"/>
              <a:t>1777) until only 1787</a:t>
            </a:r>
          </a:p>
          <a:p>
            <a:r>
              <a:rPr lang="en-US" dirty="0" smtClean="0"/>
              <a:t>Created “firm league of friendship” between the 13 states </a:t>
            </a:r>
          </a:p>
          <a:p>
            <a:r>
              <a:rPr lang="en-US" dirty="0" smtClean="0"/>
              <a:t>Each state also had its own state constitution</a:t>
            </a:r>
          </a:p>
          <a:p>
            <a:endParaRPr lang="en-US" dirty="0"/>
          </a:p>
        </p:txBody>
      </p:sp>
      <p:pic>
        <p:nvPicPr>
          <p:cNvPr id="4" name="Picture 3" descr="george-washingt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356"/>
            <a:ext cx="3957166" cy="500676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539893" y="1070964"/>
            <a:ext cx="4590170" cy="1973635"/>
          </a:xfrm>
          <a:prstGeom prst="wedgeEllipseCallout">
            <a:avLst>
              <a:gd name="adj1" fmla="val -46759"/>
              <a:gd name="adj2" fmla="val 758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PREDICT THE WORST CONSEQUENCES FROM A HALF-STARVED, LIMPING GOVERNMENT, ALWAYS MOVING UPON THE CRUTCHES AND TOTERING AT EVERY STEP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Question </a:t>
            </a:r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significance of the Northwest Ordinance (1787) was</a:t>
            </a:r>
          </a:p>
          <a:p>
            <a:pPr marL="0" indent="0">
              <a:buNone/>
            </a:pPr>
            <a:r>
              <a:rPr lang="en-US" dirty="0" smtClean="0"/>
              <a:t>A. It slowed immigration to America.</a:t>
            </a:r>
          </a:p>
          <a:p>
            <a:pPr marL="0" indent="0">
              <a:buNone/>
            </a:pPr>
            <a:r>
              <a:rPr lang="en-US" dirty="0" smtClean="0"/>
              <a:t>B. It allowed the young country to expand and develop. </a:t>
            </a:r>
          </a:p>
          <a:p>
            <a:pPr marL="0" indent="0">
              <a:buNone/>
            </a:pPr>
            <a:r>
              <a:rPr lang="en-US" dirty="0" smtClean="0"/>
              <a:t>C. It prevented the British from making any further attacks on America.</a:t>
            </a:r>
          </a:p>
          <a:p>
            <a:pPr marL="0" indent="0">
              <a:buNone/>
            </a:pPr>
            <a:r>
              <a:rPr lang="en-US" dirty="0" smtClean="0"/>
              <a:t>D. None of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Answer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B</a:t>
            </a:r>
            <a:r>
              <a:rPr lang="en-US" sz="4800" dirty="0"/>
              <a:t>. It allowed the young country to expand and develop.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98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Question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Shays’ Rebellion was primarily a result of</a:t>
            </a:r>
          </a:p>
          <a:p>
            <a:pPr marL="0" indent="0">
              <a:buNone/>
            </a:pPr>
            <a:r>
              <a:rPr lang="en-US" dirty="0" smtClean="0"/>
              <a:t>A. Farmer’s being unhappy about unsanitary working conditions.</a:t>
            </a:r>
          </a:p>
          <a:p>
            <a:pPr marL="0" indent="0">
              <a:buNone/>
            </a:pPr>
            <a:r>
              <a:rPr lang="en-US" dirty="0" smtClean="0"/>
              <a:t>B. Soldiers being upset that they had not yet been granted the right to vote.</a:t>
            </a:r>
          </a:p>
          <a:p>
            <a:pPr marL="0" indent="0">
              <a:buNone/>
            </a:pPr>
            <a:r>
              <a:rPr lang="en-US" dirty="0" smtClean="0"/>
              <a:t>C. Militia men who disliked the American court system.</a:t>
            </a:r>
          </a:p>
          <a:p>
            <a:pPr marL="0" indent="0">
              <a:buNone/>
            </a:pPr>
            <a:r>
              <a:rPr lang="en-US" dirty="0" smtClean="0"/>
              <a:t>D. The failure of the national government to raised funds (money).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05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Quiz Answer </a:t>
            </a:r>
            <a:r>
              <a:rPr lang="en-US" dirty="0" smtClean="0"/>
              <a:t>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D</a:t>
            </a:r>
            <a:r>
              <a:rPr lang="en-US" sz="4000" dirty="0"/>
              <a:t>. The failure of the national government to raised funds (money).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4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the A.O.C.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4181"/>
            <a:ext cx="4253257" cy="4512517"/>
          </a:xfrm>
        </p:spPr>
        <p:txBody>
          <a:bodyPr/>
          <a:lstStyle/>
          <a:p>
            <a:r>
              <a:rPr lang="en-US" dirty="0" smtClean="0"/>
              <a:t>Made of one </a:t>
            </a:r>
            <a:r>
              <a:rPr lang="en-US" b="1" u="sng" dirty="0" smtClean="0"/>
              <a:t>Congress </a:t>
            </a:r>
            <a:r>
              <a:rPr lang="en-US" dirty="0" smtClean="0"/>
              <a:t>in which each state got 1 vote</a:t>
            </a:r>
          </a:p>
          <a:p>
            <a:r>
              <a:rPr lang="en-US" dirty="0" smtClean="0"/>
              <a:t>There was a president with very </a:t>
            </a:r>
            <a:r>
              <a:rPr lang="en-US" b="1" dirty="0" smtClean="0"/>
              <a:t>limited</a:t>
            </a:r>
            <a:r>
              <a:rPr lang="en-US" dirty="0" smtClean="0"/>
              <a:t> power- WHY?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04998" y="2484858"/>
          <a:ext cx="472025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7385"/>
                <a:gridCol w="2372874"/>
              </a:tblGrid>
              <a:tr h="353741"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John Hanson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Elias Boudinot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Thomas Mifflin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Richard Henry Lee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John Hancock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Nathan Gorman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Arthur St. Clair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3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Cyrus Griffin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1789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53257" y="129048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300" b="1" dirty="0" smtClean="0"/>
              <a:t>Presidents of the Congress under the Articles of Confederation</a:t>
            </a:r>
            <a:endParaRPr lang="en-US" sz="2300" dirty="0"/>
          </a:p>
        </p:txBody>
      </p:sp>
      <p:pic>
        <p:nvPicPr>
          <p:cNvPr id="6" name="Picture 5" descr="John_Hanson_Portrait_1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76" y="3305546"/>
            <a:ext cx="2878239" cy="329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"/>
            <a:ext cx="7272339" cy="1003859"/>
          </a:xfrm>
        </p:spPr>
        <p:txBody>
          <a:bodyPr/>
          <a:lstStyle/>
          <a:p>
            <a:r>
              <a:rPr lang="en-US" dirty="0" smtClean="0"/>
              <a:t>Powers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9964"/>
            <a:ext cx="7819267" cy="6018036"/>
          </a:xfrm>
        </p:spPr>
        <p:txBody>
          <a:bodyPr>
            <a:normAutofit/>
          </a:bodyPr>
          <a:lstStyle/>
          <a:p>
            <a:r>
              <a:rPr lang="en-US" dirty="0" smtClean="0"/>
              <a:t>The Federal government under the Articles could: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Declare war and make peace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Make treaties with foreign </a:t>
            </a:r>
            <a:endParaRPr lang="en-US" sz="2400" dirty="0"/>
          </a:p>
          <a:p>
            <a:pPr lvl="1">
              <a:lnSpc>
                <a:spcPct val="50000"/>
              </a:lnSpc>
              <a:buNone/>
            </a:pPr>
            <a:r>
              <a:rPr lang="en-US" sz="2400" dirty="0" smtClean="0"/>
              <a:t>		countries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Establish an army and navy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Appoint high-ranking military </a:t>
            </a:r>
          </a:p>
          <a:p>
            <a:pPr lvl="1">
              <a:lnSpc>
                <a:spcPct val="50000"/>
              </a:lnSpc>
              <a:buNone/>
            </a:pPr>
            <a:r>
              <a:rPr lang="en-US" sz="2400" dirty="0" smtClean="0"/>
              <a:t>		officials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Print and borrow money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Establish weights and measures</a:t>
            </a:r>
          </a:p>
          <a:p>
            <a:pPr lvl="1">
              <a:lnSpc>
                <a:spcPct val="130000"/>
              </a:lnSpc>
              <a:buNone/>
            </a:pPr>
            <a:r>
              <a:rPr lang="en-US" sz="2400" dirty="0" smtClean="0"/>
              <a:t>	- Hear disputes among the states </a:t>
            </a:r>
          </a:p>
          <a:p>
            <a:pPr lvl="1">
              <a:lnSpc>
                <a:spcPct val="50000"/>
              </a:lnSpc>
              <a:buNone/>
            </a:pPr>
            <a:r>
              <a:rPr lang="en-US" sz="2400" dirty="0" smtClean="0"/>
              <a:t>		related to trade or boundaries</a:t>
            </a:r>
          </a:p>
          <a:p>
            <a:endParaRPr lang="en-US" dirty="0"/>
          </a:p>
        </p:txBody>
      </p:sp>
      <p:pic>
        <p:nvPicPr>
          <p:cNvPr id="4" name="Picture 3" descr="land-clai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85" y="1350078"/>
            <a:ext cx="4063715" cy="448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This Land is Whose 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0030"/>
            <a:ext cx="8976580" cy="4941168"/>
          </a:xfrm>
        </p:spPr>
        <p:txBody>
          <a:bodyPr/>
          <a:lstStyle/>
          <a:p>
            <a:r>
              <a:rPr lang="en-US" dirty="0" smtClean="0"/>
              <a:t>One of the most important successes of the A.O.C. was the </a:t>
            </a:r>
            <a:r>
              <a:rPr lang="en-US" b="1" dirty="0" smtClean="0"/>
              <a:t>Land Ordinance of 1785- </a:t>
            </a:r>
            <a:r>
              <a:rPr lang="en-US" dirty="0" smtClean="0"/>
              <a:t>Set up townships in the West</a:t>
            </a:r>
          </a:p>
          <a:p>
            <a:r>
              <a:rPr lang="en-US" b="1" dirty="0" smtClean="0"/>
              <a:t>The Northwest Ordinance of 1787</a:t>
            </a:r>
          </a:p>
          <a:p>
            <a:pPr lvl="1"/>
            <a:r>
              <a:rPr lang="en-US" dirty="0" smtClean="0"/>
              <a:t>Allowed areas in west to become states with 60,000 free citizens</a:t>
            </a:r>
          </a:p>
          <a:p>
            <a:pPr lvl="1"/>
            <a:r>
              <a:rPr lang="en-US" dirty="0" smtClean="0"/>
              <a:t>Banned slavery</a:t>
            </a:r>
          </a:p>
          <a:p>
            <a:endParaRPr lang="en-US" dirty="0"/>
          </a:p>
        </p:txBody>
      </p:sp>
      <p:pic>
        <p:nvPicPr>
          <p:cNvPr id="4" name="Picture 3" descr="The Land Ordinances of 1785 &amp; 1787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5" y="0"/>
            <a:ext cx="9083665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54"/>
            <a:ext cx="7272339" cy="1339009"/>
          </a:xfrm>
        </p:spPr>
        <p:txBody>
          <a:bodyPr/>
          <a:lstStyle/>
          <a:p>
            <a:r>
              <a:rPr lang="en-US" dirty="0" smtClean="0"/>
              <a:t>There’s a Reason Why it Didn’t Last Long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8254"/>
            <a:ext cx="4940300" cy="55197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 smtClean="0"/>
              <a:t>The Articles of Confederation was </a:t>
            </a:r>
            <a:r>
              <a:rPr lang="en-US" sz="3400" b="1" u="sng" dirty="0" smtClean="0">
                <a:solidFill>
                  <a:schemeClr val="tx1"/>
                </a:solidFill>
              </a:rPr>
              <a:t>INEFFECTIVE</a:t>
            </a:r>
            <a:r>
              <a:rPr lang="en-US" sz="2900" b="1" u="sng" dirty="0" smtClean="0"/>
              <a:t>: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No power to raise funds for an army or navy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No power to tax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No </a:t>
            </a:r>
            <a:r>
              <a:rPr lang="en-US" sz="2900" dirty="0" smtClean="0">
                <a:solidFill>
                  <a:srgbClr val="000000"/>
                </a:solidFill>
              </a:rPr>
              <a:t>strong executive </a:t>
            </a:r>
            <a:r>
              <a:rPr lang="en-US" sz="2900" dirty="0" smtClean="0">
                <a:solidFill>
                  <a:srgbClr val="000000"/>
                </a:solidFill>
              </a:rPr>
              <a:t>branch to enforce laws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No power to control trade among the states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No power to force states to honor </a:t>
            </a:r>
            <a:r>
              <a:rPr lang="en-US" sz="2900" dirty="0" smtClean="0">
                <a:solidFill>
                  <a:srgbClr val="000000"/>
                </a:solidFill>
              </a:rPr>
              <a:t>promises</a:t>
            </a:r>
            <a:endParaRPr lang="en-US" sz="2900" dirty="0" smtClean="0">
              <a:solidFill>
                <a:srgbClr val="000000"/>
              </a:solidFill>
            </a:endParaRPr>
          </a:p>
          <a:p>
            <a:r>
              <a:rPr lang="en-US" sz="2900" dirty="0" smtClean="0">
                <a:solidFill>
                  <a:srgbClr val="000000"/>
                </a:solidFill>
              </a:rPr>
              <a:t>No power to regulate the value of money (no national currency at all!)</a:t>
            </a:r>
          </a:p>
          <a:p>
            <a:r>
              <a:rPr lang="en-US" sz="2900" dirty="0" smtClean="0">
                <a:solidFill>
                  <a:srgbClr val="000000"/>
                </a:solidFill>
              </a:rPr>
              <a:t>No </a:t>
            </a:r>
            <a:r>
              <a:rPr lang="en-US" sz="2900" u="sng" dirty="0" smtClean="0">
                <a:solidFill>
                  <a:srgbClr val="000000"/>
                </a:solidFill>
              </a:rPr>
              <a:t>Bill of Rights</a:t>
            </a:r>
            <a:r>
              <a:rPr lang="en-US" sz="2900" dirty="0" smtClean="0">
                <a:solidFill>
                  <a:srgbClr val="000000"/>
                </a:solidFill>
              </a:rPr>
              <a:t> (specific rights given to citizens)</a:t>
            </a:r>
          </a:p>
          <a:p>
            <a:r>
              <a:rPr lang="en-US" sz="2900" dirty="0" smtClean="0">
                <a:solidFill>
                  <a:schemeClr val="tx1"/>
                </a:solidFill>
              </a:rPr>
              <a:t>9 of the 13 states had to vote ‘yes’ to pass a law and all 13 were needed to </a:t>
            </a:r>
            <a:r>
              <a:rPr lang="en-US" sz="2900" b="1" u="sng" dirty="0" smtClean="0">
                <a:solidFill>
                  <a:schemeClr val="tx1"/>
                </a:solidFill>
              </a:rPr>
              <a:t>amend</a:t>
            </a:r>
            <a:r>
              <a:rPr lang="en-US" sz="2900" dirty="0" smtClean="0">
                <a:solidFill>
                  <a:schemeClr val="tx1"/>
                </a:solidFill>
              </a:rPr>
              <a:t> (fix) the A.O.C.</a:t>
            </a:r>
          </a:p>
          <a:p>
            <a:endParaRPr lang="en-US" dirty="0"/>
          </a:p>
        </p:txBody>
      </p:sp>
      <p:pic>
        <p:nvPicPr>
          <p:cNvPr id="4" name="Picture 3" descr="_7201898_o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20" y="638930"/>
            <a:ext cx="2931969" cy="2562249"/>
          </a:xfrm>
          <a:prstGeom prst="rect">
            <a:avLst/>
          </a:prstGeom>
        </p:spPr>
      </p:pic>
      <p:pic>
        <p:nvPicPr>
          <p:cNvPr id="7" name="Picture 6" descr="_4838542_ori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3201179"/>
            <a:ext cx="4203700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17759" cy="1339009"/>
          </a:xfrm>
        </p:spPr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T</a:t>
            </a:r>
            <a:r>
              <a:rPr lang="en-US" dirty="0" smtClean="0"/>
              <a:t>o Mention…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663" y="151394"/>
            <a:ext cx="3733337" cy="4324257"/>
          </a:xfrm>
        </p:spPr>
        <p:txBody>
          <a:bodyPr/>
          <a:lstStyle/>
          <a:p>
            <a:r>
              <a:rPr lang="en-US" sz="2600" dirty="0" smtClean="0"/>
              <a:t>Trade with foreign nations- Just defeated it’s #1 source of trade in war</a:t>
            </a:r>
          </a:p>
          <a:p>
            <a:r>
              <a:rPr lang="en-US" sz="2600" dirty="0" smtClean="0"/>
              <a:t>Financing the nation</a:t>
            </a:r>
          </a:p>
          <a:p>
            <a:r>
              <a:rPr lang="en-US" sz="2600" dirty="0" smtClean="0"/>
              <a:t>Foreign relations (below)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01" y="6254223"/>
            <a:ext cx="512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What Do You Think is Happening In The Next Slide?</a:t>
            </a:r>
            <a:endParaRPr lang="en-US" dirty="0"/>
          </a:p>
        </p:txBody>
      </p:sp>
      <p:pic>
        <p:nvPicPr>
          <p:cNvPr id="5" name="Picture 4" descr="053115135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6679" t="24020" r="-13" b="10647"/>
          <a:stretch/>
        </p:blipFill>
        <p:spPr>
          <a:xfrm rot="16200000">
            <a:off x="114123" y="1200032"/>
            <a:ext cx="4866841" cy="5095088"/>
          </a:xfrm>
          <a:prstGeom prst="rect">
            <a:avLst/>
          </a:prstGeom>
        </p:spPr>
      </p:pic>
      <p:pic>
        <p:nvPicPr>
          <p:cNvPr id="6" name="Picture 5" descr="_6576373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04" y="3993169"/>
            <a:ext cx="3761525" cy="275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20" y="274637"/>
            <a:ext cx="8632880" cy="13390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"/>
          <p:cNvPicPr>
            <a:picLocks noChangeArrowheads="1"/>
          </p:cNvPicPr>
          <p:nvPr/>
        </p:nvPicPr>
        <p:blipFill>
          <a:blip r:embed="rId2"/>
          <a:srcRect l="1515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Whole Lot of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19" y="1378570"/>
            <a:ext cx="7850244" cy="4324257"/>
          </a:xfrm>
        </p:spPr>
        <p:txBody>
          <a:bodyPr/>
          <a:lstStyle/>
          <a:p>
            <a:r>
              <a:rPr lang="en-US" b="1" u="sng" dirty="0" smtClean="0"/>
              <a:t>Depression</a:t>
            </a:r>
            <a:r>
              <a:rPr lang="en-US" dirty="0" smtClean="0"/>
              <a:t>- business slows, prices and pay falls and unemployment rises</a:t>
            </a:r>
          </a:p>
          <a:p>
            <a:r>
              <a:rPr lang="en-US" dirty="0" smtClean="0"/>
              <a:t>Because of the depression, many soldiers who fought in the Revolution weren’t getting paid.</a:t>
            </a:r>
          </a:p>
          <a:p>
            <a:r>
              <a:rPr lang="en-US" dirty="0" smtClean="0"/>
              <a:t>Most of these men were farmers and could not pay their debts</a:t>
            </a:r>
          </a:p>
          <a:p>
            <a:endParaRPr lang="en-US" b="1" u="sng" dirty="0"/>
          </a:p>
        </p:txBody>
      </p:sp>
      <p:pic>
        <p:nvPicPr>
          <p:cNvPr id="5" name="Picture 4" descr="asset_upload_file867_11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99" y="3764416"/>
            <a:ext cx="5186164" cy="297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1515</TotalTime>
  <Words>931</Words>
  <Application>Microsoft Macintosh PowerPoint</Application>
  <PresentationFormat>On-screen Show (4:3)</PresentationFormat>
  <Paragraphs>129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Tradition</vt:lpstr>
      <vt:lpstr>The Critical Period 1783-1789</vt:lpstr>
      <vt:lpstr>Articles of Confederation</vt:lpstr>
      <vt:lpstr>Organization of the A.O.C.</vt:lpstr>
      <vt:lpstr>Powers of the Articles</vt:lpstr>
      <vt:lpstr>This Land is Whose Land?</vt:lpstr>
      <vt:lpstr>There’s a Reason Why it Didn’t Last Long </vt:lpstr>
      <vt:lpstr>Not To Mention…</vt:lpstr>
      <vt:lpstr>PowerPoint Presentation</vt:lpstr>
      <vt:lpstr>A Whole Lot of Problems</vt:lpstr>
      <vt:lpstr>Shays’ Rebellion</vt:lpstr>
      <vt:lpstr>Conclusion?</vt:lpstr>
      <vt:lpstr>Quick Quiz Question #1</vt:lpstr>
      <vt:lpstr>Quick Quiz Answer #1</vt:lpstr>
      <vt:lpstr>Quick Quiz Question #2</vt:lpstr>
      <vt:lpstr>Quick Quiz Answer #2</vt:lpstr>
      <vt:lpstr>Quick Quiz Question #3</vt:lpstr>
      <vt:lpstr>Quick Quiz Answer #3</vt:lpstr>
      <vt:lpstr>Quick Quiz Question #5</vt:lpstr>
      <vt:lpstr>Quick Quiz Answer #5</vt:lpstr>
      <vt:lpstr>Quick Quiz Question #6</vt:lpstr>
      <vt:lpstr>Quick Quiz Answer #6</vt:lpstr>
      <vt:lpstr>Quick Quiz Question #7</vt:lpstr>
      <vt:lpstr>Quick Quiz Answer #7</vt:lpstr>
    </vt:vector>
  </TitlesOfParts>
  <Company>The College of New Jersey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Critical Period 1783-1789</dc:title>
  <dc:creator>Andrew Lefer</dc:creator>
  <cp:lastModifiedBy>Andrew Lefer</cp:lastModifiedBy>
  <cp:revision>27</cp:revision>
  <dcterms:created xsi:type="dcterms:W3CDTF">2015-05-31T17:19:57Z</dcterms:created>
  <dcterms:modified xsi:type="dcterms:W3CDTF">2016-05-31T16:42:20Z</dcterms:modified>
</cp:coreProperties>
</file>